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jouXzxCOcSpuIVRmbCVtn830vc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1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1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1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" name="Google Shape;18;p21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9" name="Google Shape;19;p21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21"/>
          <p:cNvSpPr txBox="1"/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  <a:defRPr sz="96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1"/>
          <p:cNvSpPr txBox="1"/>
          <p:nvPr>
            <p:ph idx="1" type="subTitle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/>
        </p:txBody>
      </p:sp>
      <p:sp>
        <p:nvSpPr>
          <p:cNvPr id="23" name="Google Shape;23;p21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2" type="sldNum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2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2"/>
          <p:cNvSpPr txBox="1"/>
          <p:nvPr>
            <p:ph idx="1" type="body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91" name="Google Shape;91;p32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2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2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3"/>
          <p:cNvSpPr txBox="1"/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3"/>
          <p:cNvSpPr txBox="1"/>
          <p:nvPr>
            <p:ph idx="1" type="body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97" name="Google Shape;97;p33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3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3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4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112" name="Google Shape;112;p24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4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4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3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3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3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25"/>
          <p:cNvSpPr txBox="1"/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ckwell"/>
              <a:buNone/>
              <a:defRPr b="0"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" type="body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25"/>
          <p:cNvSpPr txBox="1"/>
          <p:nvPr>
            <p:ph idx="10" type="dt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5"/>
          <p:cNvSpPr txBox="1"/>
          <p:nvPr>
            <p:ph idx="11" type="ftr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8" name="Google Shape;38;p25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39" name="Google Shape;39;p25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5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" name="Google Shape;41;p25"/>
          <p:cNvSpPr txBox="1"/>
          <p:nvPr>
            <p:ph idx="12" type="sldNum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1" type="body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45" name="Google Shape;45;p26"/>
          <p:cNvSpPr txBox="1"/>
          <p:nvPr>
            <p:ph idx="2" type="body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46" name="Google Shape;46;p26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7"/>
          <p:cNvSpPr txBox="1"/>
          <p:nvPr>
            <p:ph idx="1" type="body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9E361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52" name="Google Shape;52;p27"/>
          <p:cNvSpPr txBox="1"/>
          <p:nvPr>
            <p:ph idx="2" type="body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53" name="Google Shape;53;p27"/>
          <p:cNvSpPr txBox="1"/>
          <p:nvPr>
            <p:ph idx="3" type="body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9E361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54" name="Google Shape;54;p27"/>
          <p:cNvSpPr txBox="1"/>
          <p:nvPr>
            <p:ph idx="4" type="body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55" name="Google Shape;55;p27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7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8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8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9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9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9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30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b="1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" type="body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71" name="Google Shape;71;p30"/>
          <p:cNvSpPr txBox="1"/>
          <p:nvPr>
            <p:ph idx="2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72" name="Google Shape;72;p30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0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4" name="Google Shape;74;p30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5" name="Google Shape;75;p30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3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30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31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b="1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1"/>
          <p:cNvSpPr/>
          <p:nvPr>
            <p:ph idx="2" type="pic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E1DFDF"/>
          </a:solidFill>
          <a:ln>
            <a:noFill/>
          </a:ln>
        </p:spPr>
      </p:sp>
      <p:sp>
        <p:nvSpPr>
          <p:cNvPr id="82" name="Google Shape;82;p31"/>
          <p:cNvSpPr txBox="1"/>
          <p:nvPr>
            <p:ph idx="1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83" name="Google Shape;83;p31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4" name="Google Shape;84;p31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5" name="Google Shape;85;p31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31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31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  <a:defRPr b="0" i="0" sz="5400" u="none" cap="none" strike="noStrike"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0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1495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1495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9" name="Google Shape;9;p20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grpSp>
        <p:nvGrpSpPr>
          <p:cNvPr id="10" name="Google Shape;10;p20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" name="Google Shape;11;p20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" name="Google Shape;13;p20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  <a:defRPr b="0" i="0" sz="5400" u="none" cap="none" strike="noStrike"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2" name="Google Shape;102;p22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1495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1495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03" name="Google Shape;103;p22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04" name="Google Shape;104;p22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grpSp>
        <p:nvGrpSpPr>
          <p:cNvPr id="105" name="Google Shape;105;p22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6" name="Google Shape;106;p22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" name="Google Shape;108;p22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sz="1400" u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sz="1400" u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sz="1400" u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sz="1400" u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sz="1400" u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sz="1400" u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sz="1400" u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sz="1400" u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sz="1400" u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2.jpg"/><Relationship Id="rId5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5" Type="http://schemas.openxmlformats.org/officeDocument/2006/relationships/image" Target="../media/image32.jpg"/><Relationship Id="rId6" Type="http://schemas.openxmlformats.org/officeDocument/2006/relationships/image" Target="../media/image35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jpg"/><Relationship Id="rId4" Type="http://schemas.openxmlformats.org/officeDocument/2006/relationships/image" Target="../media/image11.png"/><Relationship Id="rId5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0" name="Google Shape;120;p1"/>
          <p:cNvSpPr txBox="1"/>
          <p:nvPr>
            <p:ph type="ctrTitle"/>
          </p:nvPr>
        </p:nvSpPr>
        <p:spPr>
          <a:xfrm>
            <a:off x="655320" y="2822646"/>
            <a:ext cx="5191759" cy="3170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Rockwell"/>
              <a:buNone/>
            </a:pPr>
            <a:r>
              <a:rPr lang="en-US" sz="7200"/>
              <a:t>PAN PACIFIC AERO PRODUCTS AND SERVICES</a:t>
            </a:r>
            <a:endParaRPr/>
          </a:p>
        </p:txBody>
      </p:sp>
      <p:sp>
        <p:nvSpPr>
          <p:cNvPr id="121" name="Google Shape;121;p1"/>
          <p:cNvSpPr txBox="1"/>
          <p:nvPr>
            <p:ph idx="1" type="subTitle"/>
          </p:nvPr>
        </p:nvSpPr>
        <p:spPr>
          <a:xfrm>
            <a:off x="655320" y="711208"/>
            <a:ext cx="4758891" cy="17835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70"/>
              <a:buNone/>
            </a:pPr>
            <a:r>
              <a:rPr lang="en-US"/>
              <a:t>Aviation Cultural Apparels, Outfits and Accessories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</a:pPr>
            <a:r>
              <a:rPr lang="en-US"/>
              <a:t>Jerry Liu, Founder</a:t>
            </a:r>
            <a:endParaRPr/>
          </a:p>
        </p:txBody>
      </p:sp>
      <p:sp>
        <p:nvSpPr>
          <p:cNvPr id="122" name="Google Shape;122;p1"/>
          <p:cNvSpPr/>
          <p:nvPr/>
        </p:nvSpPr>
        <p:spPr>
          <a:xfrm>
            <a:off x="655320" y="2631257"/>
            <a:ext cx="4846320" cy="54864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descr="Close up of nautical compass" id="123" name="Google Shape;123;p1"/>
          <p:cNvPicPr preferRelativeResize="0"/>
          <p:nvPr/>
        </p:nvPicPr>
        <p:blipFill rotWithShape="1">
          <a:blip r:embed="rId4">
            <a:alphaModFix/>
          </a:blip>
          <a:srcRect b="-1" l="19247" r="19639" t="0"/>
          <a:stretch/>
        </p:blipFill>
        <p:spPr>
          <a:xfrm>
            <a:off x="5913124" y="10"/>
            <a:ext cx="6278877" cy="6857990"/>
          </a:xfrm>
          <a:custGeom>
            <a:rect b="b" l="l" r="r" t="t"/>
            <a:pathLst>
              <a:path extrusionOk="0" h="6858000" w="6278877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4" name="Google Shape;124;p1"/>
          <p:cNvSpPr/>
          <p:nvPr/>
        </p:nvSpPr>
        <p:spPr>
          <a:xfrm>
            <a:off x="5913123" y="0"/>
            <a:ext cx="6278877" cy="6858000"/>
          </a:xfrm>
          <a:custGeom>
            <a:rect b="b" l="l" r="r" t="t"/>
            <a:pathLst>
              <a:path extrusionOk="0" h="6858000" w="6278877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rotWithShape="1">
            <a:blip r:embed="rId5">
              <a:alphaModFix amt="30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0" name="Google Shape;190;p10"/>
          <p:cNvSpPr txBox="1"/>
          <p:nvPr>
            <p:ph type="title"/>
          </p:nvPr>
        </p:nvSpPr>
        <p:spPr>
          <a:xfrm>
            <a:off x="6447474" y="0"/>
            <a:ext cx="4920019" cy="2021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ckwell"/>
              <a:buNone/>
            </a:pPr>
            <a:r>
              <a:rPr lang="en-US" sz="5400">
                <a:solidFill>
                  <a:schemeClr val="lt1"/>
                </a:solidFill>
              </a:rPr>
              <a:t>T-SHIRT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1" name="Google Shape;191;p10"/>
          <p:cNvSpPr/>
          <p:nvPr/>
        </p:nvSpPr>
        <p:spPr>
          <a:xfrm>
            <a:off x="0" y="3"/>
            <a:ext cx="5859484" cy="6857997"/>
          </a:xfrm>
          <a:custGeom>
            <a:rect b="b" l="l" r="r" t="t"/>
            <a:pathLst>
              <a:path extrusionOk="0" h="6857997" w="5859484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92" name="Google Shape;192;p10"/>
          <p:cNvPicPr preferRelativeResize="0"/>
          <p:nvPr/>
        </p:nvPicPr>
        <p:blipFill rotWithShape="1">
          <a:blip r:embed="rId3">
            <a:alphaModFix/>
          </a:blip>
          <a:srcRect b="1" l="43093" r="15354" t="0"/>
          <a:stretch/>
        </p:blipFill>
        <p:spPr>
          <a:xfrm>
            <a:off x="1" y="2"/>
            <a:ext cx="6095695" cy="6857997"/>
          </a:xfrm>
          <a:custGeom>
            <a:rect b="b" l="l" r="r" t="t"/>
            <a:pathLst>
              <a:path extrusionOk="0" h="6857997" w="6095695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3" name="Google Shape;193;p10"/>
          <p:cNvSpPr txBox="1"/>
          <p:nvPr/>
        </p:nvSpPr>
        <p:spPr>
          <a:xfrm>
            <a:off x="6392960" y="1681101"/>
            <a:ext cx="5265258" cy="3244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</a:pPr>
            <a:r>
              <a:t/>
            </a:r>
            <a:endParaRPr sz="20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9" name="Google Shape;199;p11"/>
          <p:cNvSpPr txBox="1"/>
          <p:nvPr>
            <p:ph type="title"/>
          </p:nvPr>
        </p:nvSpPr>
        <p:spPr>
          <a:xfrm>
            <a:off x="6550923" y="36332"/>
            <a:ext cx="4920019" cy="2021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ckwell"/>
              <a:buNone/>
            </a:pPr>
            <a:r>
              <a:rPr lang="en-US">
                <a:solidFill>
                  <a:schemeClr val="lt1"/>
                </a:solidFill>
              </a:rPr>
              <a:t>DRAWSTRING BACKPACK</a:t>
            </a: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0" y="3"/>
            <a:ext cx="5859484" cy="6857997"/>
          </a:xfrm>
          <a:custGeom>
            <a:rect b="b" l="l" r="r" t="t"/>
            <a:pathLst>
              <a:path extrusionOk="0" h="6857997" w="5859484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01" name="Google Shape;201;p11"/>
          <p:cNvPicPr preferRelativeResize="0"/>
          <p:nvPr/>
        </p:nvPicPr>
        <p:blipFill rotWithShape="1">
          <a:blip r:embed="rId3">
            <a:alphaModFix/>
          </a:blip>
          <a:srcRect b="-1" l="27011" r="1880" t="0"/>
          <a:stretch/>
        </p:blipFill>
        <p:spPr>
          <a:xfrm>
            <a:off x="1" y="2"/>
            <a:ext cx="6095695" cy="6857997"/>
          </a:xfrm>
          <a:custGeom>
            <a:rect b="b" l="l" r="r" t="t"/>
            <a:pathLst>
              <a:path extrusionOk="0" h="6857997" w="6095695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2" name="Google Shape;202;p11"/>
          <p:cNvSpPr txBox="1"/>
          <p:nvPr>
            <p:ph idx="1" type="body"/>
          </p:nvPr>
        </p:nvSpPr>
        <p:spPr>
          <a:xfrm>
            <a:off x="6550922" y="1806622"/>
            <a:ext cx="5375247" cy="3244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4929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8" name="Google Shape;208;p12"/>
          <p:cNvSpPr txBox="1"/>
          <p:nvPr>
            <p:ph type="title"/>
          </p:nvPr>
        </p:nvSpPr>
        <p:spPr>
          <a:xfrm>
            <a:off x="6550923" y="213433"/>
            <a:ext cx="4920019" cy="2021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ckwell"/>
              <a:buNone/>
            </a:pPr>
            <a:r>
              <a:rPr lang="en-US">
                <a:solidFill>
                  <a:schemeClr val="lt1"/>
                </a:solidFill>
              </a:rPr>
              <a:t>SPORTS/BATH TOWEL</a:t>
            </a:r>
            <a:endParaRPr/>
          </a:p>
        </p:txBody>
      </p:sp>
      <p:sp>
        <p:nvSpPr>
          <p:cNvPr id="209" name="Google Shape;209;p12"/>
          <p:cNvSpPr/>
          <p:nvPr/>
        </p:nvSpPr>
        <p:spPr>
          <a:xfrm>
            <a:off x="0" y="3"/>
            <a:ext cx="5859484" cy="6857997"/>
          </a:xfrm>
          <a:custGeom>
            <a:rect b="b" l="l" r="r" t="t"/>
            <a:pathLst>
              <a:path extrusionOk="0" h="6857997" w="5859484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10" name="Google Shape;210;p12"/>
          <p:cNvPicPr preferRelativeResize="0"/>
          <p:nvPr/>
        </p:nvPicPr>
        <p:blipFill rotWithShape="1">
          <a:blip r:embed="rId3">
            <a:alphaModFix/>
          </a:blip>
          <a:srcRect b="2" l="13389" r="5950" t="0"/>
          <a:stretch/>
        </p:blipFill>
        <p:spPr>
          <a:xfrm>
            <a:off x="1" y="2"/>
            <a:ext cx="6095695" cy="6857997"/>
          </a:xfrm>
          <a:custGeom>
            <a:rect b="b" l="l" r="r" t="t"/>
            <a:pathLst>
              <a:path extrusionOk="0" h="6857997" w="6095695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11" name="Google Shape;211;p12"/>
          <p:cNvSpPr txBox="1"/>
          <p:nvPr>
            <p:ph idx="1" type="body"/>
          </p:nvPr>
        </p:nvSpPr>
        <p:spPr>
          <a:xfrm>
            <a:off x="6482985" y="1924285"/>
            <a:ext cx="5484114" cy="3244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4929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/>
          <p:nvPr>
            <p:ph type="title"/>
          </p:nvPr>
        </p:nvSpPr>
        <p:spPr>
          <a:xfrm>
            <a:off x="6550923" y="213433"/>
            <a:ext cx="4920019" cy="2021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ckwell"/>
              <a:buNone/>
            </a:pPr>
            <a:r>
              <a:rPr lang="en-US">
                <a:solidFill>
                  <a:schemeClr val="dk1"/>
                </a:solidFill>
              </a:rPr>
              <a:t>OUTDOORS</a:t>
            </a:r>
            <a:endParaRPr/>
          </a:p>
        </p:txBody>
      </p:sp>
      <p:sp>
        <p:nvSpPr>
          <p:cNvPr id="217" name="Google Shape;217;p13"/>
          <p:cNvSpPr txBox="1"/>
          <p:nvPr>
            <p:ph idx="1" type="body"/>
          </p:nvPr>
        </p:nvSpPr>
        <p:spPr>
          <a:xfrm>
            <a:off x="6482985" y="1924285"/>
            <a:ext cx="5484114" cy="3244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/>
              <a:t>Coffee Grinders</a:t>
            </a:r>
            <a:endParaRPr/>
          </a:p>
        </p:txBody>
      </p:sp>
      <p:pic>
        <p:nvPicPr>
          <p:cNvPr id="218" name="Google Shape;21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155" y="453081"/>
            <a:ext cx="4066674" cy="264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476" y="3562867"/>
            <a:ext cx="2573259" cy="310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86865" y="2883243"/>
            <a:ext cx="2124075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94573" y="2965665"/>
            <a:ext cx="24193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02131" y="5129778"/>
            <a:ext cx="1574714" cy="137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 txBox="1"/>
          <p:nvPr>
            <p:ph type="title"/>
          </p:nvPr>
        </p:nvSpPr>
        <p:spPr>
          <a:xfrm>
            <a:off x="6550923" y="213433"/>
            <a:ext cx="4920019" cy="2021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ockwell"/>
              <a:buNone/>
            </a:pPr>
            <a:r>
              <a:rPr lang="en-US">
                <a:solidFill>
                  <a:schemeClr val="dk1"/>
                </a:solidFill>
              </a:rPr>
              <a:t>OUTDOORS</a:t>
            </a:r>
            <a:endParaRPr/>
          </a:p>
        </p:txBody>
      </p:sp>
      <p:sp>
        <p:nvSpPr>
          <p:cNvPr id="228" name="Google Shape;228;p14"/>
          <p:cNvSpPr txBox="1"/>
          <p:nvPr>
            <p:ph idx="1" type="body"/>
          </p:nvPr>
        </p:nvSpPr>
        <p:spPr>
          <a:xfrm>
            <a:off x="6482985" y="1924285"/>
            <a:ext cx="5484114" cy="3244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/>
              <a:t>Coffee Grinders</a:t>
            </a:r>
            <a:endParaRPr/>
          </a:p>
        </p:txBody>
      </p:sp>
      <p:pic>
        <p:nvPicPr>
          <p:cNvPr id="229" name="Google Shape;22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215" y="0"/>
            <a:ext cx="107528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t/>
            </a:r>
            <a:endParaRPr/>
          </a:p>
        </p:txBody>
      </p:sp>
      <p:sp>
        <p:nvSpPr>
          <p:cNvPr id="235" name="Google Shape;235;p15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4929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pic>
        <p:nvPicPr>
          <p:cNvPr id="236" name="Google Shape;23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428" y="0"/>
            <a:ext cx="1055314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t/>
            </a:r>
            <a:endParaRPr/>
          </a:p>
        </p:txBody>
      </p:sp>
      <p:sp>
        <p:nvSpPr>
          <p:cNvPr id="242" name="Google Shape;242;p16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4929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pic>
        <p:nvPicPr>
          <p:cNvPr id="243" name="Google Shape;24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949" y="0"/>
            <a:ext cx="1059520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9" name="Google Shape;249;p17"/>
          <p:cNvSpPr txBox="1"/>
          <p:nvPr>
            <p:ph type="title"/>
          </p:nvPr>
        </p:nvSpPr>
        <p:spPr>
          <a:xfrm>
            <a:off x="6550924" y="685800"/>
            <a:ext cx="4920019" cy="2021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ckwell"/>
              <a:buNone/>
            </a:pPr>
            <a:r>
              <a:rPr lang="en-US">
                <a:solidFill>
                  <a:schemeClr val="lt1"/>
                </a:solidFill>
              </a:rPr>
              <a:t>OTHER AVAILABLE PRODUCTS </a:t>
            </a:r>
            <a:endParaRPr/>
          </a:p>
        </p:txBody>
      </p:sp>
      <p:sp>
        <p:nvSpPr>
          <p:cNvPr id="250" name="Google Shape;250;p17"/>
          <p:cNvSpPr/>
          <p:nvPr/>
        </p:nvSpPr>
        <p:spPr>
          <a:xfrm>
            <a:off x="0" y="3"/>
            <a:ext cx="5859484" cy="6857997"/>
          </a:xfrm>
          <a:custGeom>
            <a:rect b="b" l="l" r="r" t="t"/>
            <a:pathLst>
              <a:path extrusionOk="0" h="6857997" w="5859484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descr="Best Brands for Diecast Aircraft Models in 2018 - Complete Guide - The Full  Gull" id="251" name="Google Shape;251;p17"/>
          <p:cNvPicPr preferRelativeResize="0"/>
          <p:nvPr/>
        </p:nvPicPr>
        <p:blipFill rotWithShape="1">
          <a:blip r:embed="rId3">
            <a:alphaModFix/>
          </a:blip>
          <a:srcRect b="1" l="13693" r="44532" t="0"/>
          <a:stretch/>
        </p:blipFill>
        <p:spPr>
          <a:xfrm>
            <a:off x="1" y="2"/>
            <a:ext cx="6095695" cy="6857997"/>
          </a:xfrm>
          <a:custGeom>
            <a:rect b="b" l="l" r="r" t="t"/>
            <a:pathLst>
              <a:path extrusionOk="0" h="6857997" w="6095695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52" name="Google Shape;252;p17"/>
          <p:cNvSpPr txBox="1"/>
          <p:nvPr>
            <p:ph idx="1" type="body"/>
          </p:nvPr>
        </p:nvSpPr>
        <p:spPr>
          <a:xfrm>
            <a:off x="6550924" y="2927444"/>
            <a:ext cx="4920019" cy="3244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4929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"/>
          <p:cNvSpPr txBox="1"/>
          <p:nvPr>
            <p:ph type="title"/>
          </p:nvPr>
        </p:nvSpPr>
        <p:spPr>
          <a:xfrm>
            <a:off x="7726680" y="484632"/>
            <a:ext cx="3584448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Font typeface="Rockwell"/>
              <a:buNone/>
            </a:pPr>
            <a:r>
              <a:rPr lang="en-US" sz="4400"/>
              <a:t>OTHER AVAILABLE PRODUCTS </a:t>
            </a:r>
            <a:endParaRPr/>
          </a:p>
        </p:txBody>
      </p:sp>
      <p:sp>
        <p:nvSpPr>
          <p:cNvPr id="258" name="Google Shape;258;p18"/>
          <p:cNvSpPr/>
          <p:nvPr/>
        </p:nvSpPr>
        <p:spPr>
          <a:xfrm>
            <a:off x="0" y="0"/>
            <a:ext cx="7215972" cy="6858000"/>
          </a:xfrm>
          <a:prstGeom prst="rect">
            <a:avLst/>
          </a:prstGeom>
          <a:blipFill rotWithShape="1">
            <a:blip r:embed="rId3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9" name="Google Shape;259;p18"/>
          <p:cNvSpPr/>
          <p:nvPr/>
        </p:nvSpPr>
        <p:spPr>
          <a:xfrm>
            <a:off x="640081" y="640079"/>
            <a:ext cx="3623884" cy="33392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0" name="Google Shape;260;p18"/>
          <p:cNvSpPr/>
          <p:nvPr/>
        </p:nvSpPr>
        <p:spPr>
          <a:xfrm>
            <a:off x="4401655" y="640079"/>
            <a:ext cx="2174237" cy="24963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1" name="Google Shape;261;p18"/>
          <p:cNvSpPr/>
          <p:nvPr/>
        </p:nvSpPr>
        <p:spPr>
          <a:xfrm>
            <a:off x="640081" y="4168576"/>
            <a:ext cx="2100623" cy="20493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2878395" y="4168576"/>
            <a:ext cx="1385570" cy="2049344"/>
          </a:xfrm>
          <a:prstGeom prst="rect">
            <a:avLst/>
          </a:prstGeom>
          <a:blipFill rotWithShape="1">
            <a:blip r:embed="rId4">
              <a:alphaModFix/>
            </a:blip>
            <a:tile algn="ctr" flip="xy" tx="0" sx="92000" ty="0" sy="89000"/>
          </a:blip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3" name="Google Shape;263;p18"/>
          <p:cNvSpPr/>
          <p:nvPr/>
        </p:nvSpPr>
        <p:spPr>
          <a:xfrm>
            <a:off x="4401655" y="3298614"/>
            <a:ext cx="2174237" cy="29193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4" name="Google Shape;264;p18"/>
          <p:cNvSpPr txBox="1"/>
          <p:nvPr>
            <p:ph idx="1" type="body"/>
          </p:nvPr>
        </p:nvSpPr>
        <p:spPr>
          <a:xfrm>
            <a:off x="7726680" y="2121408"/>
            <a:ext cx="3584448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60"/>
              <a:buChar char="▪"/>
            </a:pPr>
            <a:r>
              <a:rPr lang="en-US" sz="1600"/>
              <a:t>In work:</a:t>
            </a:r>
            <a:endParaRPr/>
          </a:p>
          <a:p>
            <a:pPr indent="-182879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</a:pPr>
            <a:r>
              <a:rPr lang="en-US" sz="1600"/>
              <a:t>All available upon request.</a:t>
            </a:r>
            <a:endParaRPr/>
          </a:p>
          <a:p>
            <a:pPr indent="-182879" lvl="1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</a:pPr>
            <a:r>
              <a:rPr lang="en-US" sz="1600"/>
              <a:t>A case-by-case scenario in quoting.</a:t>
            </a:r>
            <a:endParaRPr/>
          </a:p>
          <a:p>
            <a:pPr indent="-182879" lvl="1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</a:pPr>
            <a:r>
              <a:rPr lang="en-US" sz="1600"/>
              <a:t>Various OEMs with the highest quality inspections (by Jerry).</a:t>
            </a:r>
            <a:endParaRPr/>
          </a:p>
        </p:txBody>
      </p:sp>
      <p:grpSp>
        <p:nvGrpSpPr>
          <p:cNvPr id="265" name="Google Shape;265;p18"/>
          <p:cNvGrpSpPr/>
          <p:nvPr/>
        </p:nvGrpSpPr>
        <p:grpSpPr>
          <a:xfrm>
            <a:off x="933606" y="4329443"/>
            <a:ext cx="1502698" cy="1723249"/>
            <a:chOff x="607564" y="834994"/>
            <a:chExt cx="2193186" cy="2515081"/>
          </a:xfrm>
        </p:grpSpPr>
        <p:pic>
          <p:nvPicPr>
            <p:cNvPr descr="Sold at Auction: U.S. MILITARY AVIATION PATCHES" id="266" name="Google Shape;266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07564" y="834994"/>
              <a:ext cx="2193186" cy="1868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8"/>
            <p:cNvSpPr txBox="1"/>
            <p:nvPr/>
          </p:nvSpPr>
          <p:spPr>
            <a:xfrm>
              <a:off x="723717" y="2703744"/>
              <a:ext cx="19608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24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Aviation patches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268" name="Google Shape;268;p18"/>
          <p:cNvGrpSpPr/>
          <p:nvPr/>
        </p:nvGrpSpPr>
        <p:grpSpPr>
          <a:xfrm>
            <a:off x="939623" y="800945"/>
            <a:ext cx="3021338" cy="3017562"/>
            <a:chOff x="4214365" y="484632"/>
            <a:chExt cx="2065061" cy="2062480"/>
          </a:xfrm>
        </p:grpSpPr>
        <p:pic>
          <p:nvPicPr>
            <p:cNvPr id="269" name="Google Shape;269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214365" y="484632"/>
              <a:ext cx="2065061" cy="2062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Google Shape;270;p18"/>
            <p:cNvSpPr txBox="1"/>
            <p:nvPr/>
          </p:nvSpPr>
          <p:spPr>
            <a:xfrm>
              <a:off x="4266455" y="1900781"/>
              <a:ext cx="19608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28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Wing insignias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271" name="Google Shape;271;p18"/>
          <p:cNvGrpSpPr/>
          <p:nvPr/>
        </p:nvGrpSpPr>
        <p:grpSpPr>
          <a:xfrm>
            <a:off x="4640738" y="800945"/>
            <a:ext cx="1685544" cy="2170855"/>
            <a:chOff x="4445000" y="3026909"/>
            <a:chExt cx="2442138" cy="3145291"/>
          </a:xfrm>
        </p:grpSpPr>
        <p:pic>
          <p:nvPicPr>
            <p:cNvPr id="272" name="Google Shape;272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445000" y="3026909"/>
              <a:ext cx="2442138" cy="24421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18"/>
            <p:cNvSpPr txBox="1"/>
            <p:nvPr/>
          </p:nvSpPr>
          <p:spPr>
            <a:xfrm>
              <a:off x="4685629" y="5525869"/>
              <a:ext cx="19608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42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Key chains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274" name="Google Shape;274;p18"/>
          <p:cNvGrpSpPr/>
          <p:nvPr/>
        </p:nvGrpSpPr>
        <p:grpSpPr>
          <a:xfrm>
            <a:off x="4557757" y="3544313"/>
            <a:ext cx="1851507" cy="2430087"/>
            <a:chOff x="1038353" y="3351424"/>
            <a:chExt cx="2442139" cy="3205286"/>
          </a:xfrm>
        </p:grpSpPr>
        <p:pic>
          <p:nvPicPr>
            <p:cNvPr id="275" name="Google Shape;275;p1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38353" y="3351424"/>
              <a:ext cx="2442139" cy="24421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6" name="Google Shape;276;p18"/>
            <p:cNvSpPr txBox="1"/>
            <p:nvPr/>
          </p:nvSpPr>
          <p:spPr>
            <a:xfrm>
              <a:off x="1278982" y="5910379"/>
              <a:ext cx="19608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Tote bags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82" name="Google Shape;282;p19"/>
          <p:cNvSpPr txBox="1"/>
          <p:nvPr>
            <p:ph type="title"/>
          </p:nvPr>
        </p:nvSpPr>
        <p:spPr>
          <a:xfrm>
            <a:off x="6561739" y="837865"/>
            <a:ext cx="4869179" cy="15179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ckwell"/>
              <a:buNone/>
            </a:pPr>
            <a:r>
              <a:rPr lang="en-US" sz="4800">
                <a:solidFill>
                  <a:srgbClr val="000000"/>
                </a:solidFill>
              </a:rPr>
              <a:t>THANK YOU!</a:t>
            </a:r>
            <a:endParaRPr/>
          </a:p>
        </p:txBody>
      </p:sp>
      <p:pic>
        <p:nvPicPr>
          <p:cNvPr descr="White puzzle with one red piece" id="283" name="Google Shape;283;p19"/>
          <p:cNvPicPr preferRelativeResize="0"/>
          <p:nvPr/>
        </p:nvPicPr>
        <p:blipFill rotWithShape="1">
          <a:blip r:embed="rId3">
            <a:alphaModFix/>
          </a:blip>
          <a:srcRect b="-1" l="24160" r="22554" t="0"/>
          <a:stretch/>
        </p:blipFill>
        <p:spPr>
          <a:xfrm>
            <a:off x="-9866" y="401980"/>
            <a:ext cx="6115733" cy="6456021"/>
          </a:xfrm>
          <a:custGeom>
            <a:rect b="b" l="l" r="r" t="t"/>
            <a:pathLst>
              <a:path extrusionOk="0" h="6456021" w="6115733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84" name="Google Shape;284;p19"/>
          <p:cNvSpPr/>
          <p:nvPr/>
        </p:nvSpPr>
        <p:spPr>
          <a:xfrm>
            <a:off x="-9866" y="401980"/>
            <a:ext cx="6115733" cy="6456021"/>
          </a:xfrm>
          <a:custGeom>
            <a:rect b="b" l="l" r="r" t="t"/>
            <a:pathLst>
              <a:path extrusionOk="0" h="6456021" w="6115733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rotWithShape="1">
            <a:blip r:embed="rId4">
              <a:alphaModFix amt="30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85" name="Google Shape;285;p19"/>
          <p:cNvSpPr txBox="1"/>
          <p:nvPr>
            <p:ph idx="1" type="body"/>
          </p:nvPr>
        </p:nvSpPr>
        <p:spPr>
          <a:xfrm>
            <a:off x="6561739" y="2273799"/>
            <a:ext cx="4869179" cy="3985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30"/>
              <a:buChar char="▪"/>
            </a:pPr>
            <a:r>
              <a:rPr lang="en-US" sz="1800">
                <a:solidFill>
                  <a:srgbClr val="000000"/>
                </a:solidFill>
              </a:rPr>
              <a:t>We wish to serve the public together with you!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1800">
                <a:solidFill>
                  <a:srgbClr val="000000"/>
                </a:solidFill>
              </a:rPr>
              <a:t>We hope that we have brought something interested to you.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1800">
                <a:solidFill>
                  <a:srgbClr val="000000"/>
                </a:solidFill>
              </a:rPr>
              <a:t>We promise that we will keep our commitment in bringing the benefits to the public, through many retail stores like you!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1800">
                <a:solidFill>
                  <a:srgbClr val="000000"/>
                </a:solidFill>
              </a:rPr>
              <a:t>Thank you for your consideration!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1800">
                <a:solidFill>
                  <a:srgbClr val="000000"/>
                </a:solidFill>
              </a:rPr>
              <a:t>Contact- Jerry Liu</a:t>
            </a:r>
            <a:endParaRPr/>
          </a:p>
          <a:p>
            <a:pPr indent="-182879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</a:pPr>
            <a:r>
              <a:rPr lang="en-US" sz="1600">
                <a:solidFill>
                  <a:srgbClr val="000000"/>
                </a:solidFill>
              </a:rPr>
              <a:t>386-681-7794</a:t>
            </a:r>
            <a:endParaRPr/>
          </a:p>
          <a:p>
            <a:pPr indent="-182879" lvl="1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</a:pPr>
            <a:r>
              <a:rPr lang="en-US" sz="1600">
                <a:solidFill>
                  <a:srgbClr val="000000"/>
                </a:solidFill>
              </a:rPr>
              <a:t>Jerry.liu@pan-pacific.aero</a:t>
            </a:r>
            <a:endParaRPr/>
          </a:p>
          <a:p>
            <a:pPr indent="-85725" lvl="1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286" name="Google Shape;286;p19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87" name="Google Shape;287;p1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5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/>
          <p:nvPr>
            <p:ph type="title"/>
          </p:nvPr>
        </p:nvSpPr>
        <p:spPr>
          <a:xfrm>
            <a:off x="6550924" y="685800"/>
            <a:ext cx="4920019" cy="2021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ckwell"/>
              <a:buNone/>
            </a:pPr>
            <a:r>
              <a:rPr lang="en-US">
                <a:solidFill>
                  <a:schemeClr val="lt1"/>
                </a:solidFill>
              </a:rPr>
              <a:t>ABOUT PAN PACIFIC AERO</a:t>
            </a:r>
            <a:endParaRPr/>
          </a:p>
        </p:txBody>
      </p:sp>
      <p:sp>
        <p:nvSpPr>
          <p:cNvPr id="130" name="Google Shape;130;p2"/>
          <p:cNvSpPr txBox="1"/>
          <p:nvPr>
            <p:ph idx="1" type="body"/>
          </p:nvPr>
        </p:nvSpPr>
        <p:spPr>
          <a:xfrm>
            <a:off x="6550923" y="2836004"/>
            <a:ext cx="4920019" cy="3244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Founded in March 2024.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Everything is aviation-oriented.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40"/>
              <a:buChar char="▪"/>
            </a:pPr>
            <a:r>
              <a:rPr lang="en-US" sz="2400"/>
              <a:t>We have:</a:t>
            </a:r>
            <a:endParaRPr/>
          </a:p>
          <a:p>
            <a:pPr indent="-18288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</a:pPr>
            <a:r>
              <a:rPr lang="en-US" sz="2000"/>
              <a:t>A </a:t>
            </a:r>
            <a:r>
              <a:rPr b="1" lang="en-US" sz="2000">
                <a:solidFill>
                  <a:schemeClr val="accent2"/>
                </a:solidFill>
              </a:rPr>
              <a:t>dedication</a:t>
            </a:r>
            <a:r>
              <a:rPr lang="en-US" sz="2000"/>
              <a:t> to bring quality products </a:t>
            </a:r>
            <a:endParaRPr/>
          </a:p>
          <a:p>
            <a:pPr indent="-182880" lvl="1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00"/>
              <a:buChar char="▪"/>
            </a:pPr>
            <a:r>
              <a:rPr lang="en-US" sz="2000"/>
              <a:t>A </a:t>
            </a:r>
            <a:r>
              <a:rPr b="1" lang="en-US" sz="2000">
                <a:solidFill>
                  <a:schemeClr val="accent2"/>
                </a:solidFill>
              </a:rPr>
              <a:t>willingness</a:t>
            </a:r>
            <a:r>
              <a:rPr lang="en-US" sz="2000"/>
              <a:t> to develop education</a:t>
            </a:r>
            <a:endParaRPr/>
          </a:p>
          <a:p>
            <a:pPr indent="-182880" lvl="1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00"/>
              <a:buChar char="▪"/>
            </a:pPr>
            <a:r>
              <a:rPr lang="en-US" sz="2000"/>
              <a:t>A </a:t>
            </a:r>
            <a:r>
              <a:rPr b="1" lang="en-US" sz="2000">
                <a:solidFill>
                  <a:schemeClr val="accent2"/>
                </a:solidFill>
              </a:rPr>
              <a:t>commitment</a:t>
            </a:r>
            <a:r>
              <a:rPr lang="en-US" sz="2000"/>
              <a:t> to benefit the public.</a:t>
            </a:r>
            <a:endParaRPr/>
          </a:p>
        </p:txBody>
      </p:sp>
      <p:pic>
        <p:nvPicPr>
          <p:cNvPr id="131" name="Google Shape;131;p2"/>
          <p:cNvPicPr preferRelativeResize="0"/>
          <p:nvPr/>
        </p:nvPicPr>
        <p:blipFill rotWithShape="1">
          <a:blip r:embed="rId3">
            <a:alphaModFix/>
          </a:blip>
          <a:srcRect b="0" l="24939" r="25063" t="0"/>
          <a:stretch/>
        </p:blipFill>
        <p:spPr>
          <a:xfrm>
            <a:off x="-236211" y="3"/>
            <a:ext cx="6095695" cy="6857997"/>
          </a:xfrm>
          <a:custGeom>
            <a:rect b="b" l="l" r="r" t="t"/>
            <a:pathLst>
              <a:path extrusionOk="0" h="6857997" w="6095695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en-US"/>
              <a:t>NOT ANY MOM-AND-POP SHOP</a:t>
            </a:r>
            <a:endParaRPr/>
          </a:p>
        </p:txBody>
      </p:sp>
      <p:pic>
        <p:nvPicPr>
          <p:cNvPr descr="A person with short hair smiling&#10;&#10;Description automatically generated" id="137" name="Google Shape;137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6718" y="2093978"/>
            <a:ext cx="2175491" cy="38809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n an orange shirt&#10;&#10;Description automatically generated" id="138" name="Google Shape;13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29514" y="2093977"/>
            <a:ext cx="2175491" cy="38809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earing glasses and smiling&#10;&#10;Description automatically generated" id="139" name="Google Shape;13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1131" y="2093975"/>
            <a:ext cx="2175492" cy="38809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miling for the camera&#10;&#10;Description automatically generated" id="140" name="Google Shape;140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3925" y="2093976"/>
            <a:ext cx="2175492" cy="3880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 txBox="1"/>
          <p:nvPr>
            <p:ph type="title"/>
          </p:nvPr>
        </p:nvSpPr>
        <p:spPr>
          <a:xfrm>
            <a:off x="1063752" y="766824"/>
            <a:ext cx="5188624" cy="1831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lang="en-US" sz="4800"/>
              <a:t>JERRY LIU</a:t>
            </a:r>
            <a:endParaRPr/>
          </a:p>
        </p:txBody>
      </p:sp>
      <p:sp>
        <p:nvSpPr>
          <p:cNvPr id="146" name="Google Shape;146;p4"/>
          <p:cNvSpPr txBox="1"/>
          <p:nvPr>
            <p:ph idx="1" type="body"/>
          </p:nvPr>
        </p:nvSpPr>
        <p:spPr>
          <a:xfrm>
            <a:off x="1059391" y="2262328"/>
            <a:ext cx="5509050" cy="3339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182880" lvl="1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Founder and owner of  Pan Pacific Aero</a:t>
            </a:r>
            <a:endParaRPr sz="1800"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A graduate from Embry Riddle Aeronautical University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A certified Safety Professional and a commercial pilot AMEL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Advanced Ground Instructor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AS9100 quality management program experience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A full passion in aviation industry</a:t>
            </a:r>
            <a:endParaRPr/>
          </a:p>
          <a:p>
            <a:pPr indent="-182880" lvl="1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Dual language = dual cultural background, which leads to: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Dual market opportunities</a:t>
            </a:r>
            <a:endParaRPr/>
          </a:p>
        </p:txBody>
      </p:sp>
      <p:pic>
        <p:nvPicPr>
          <p:cNvPr descr="A person wearing glasses and a leather jacket&#10;&#10;Description automatically generated" id="147" name="Google Shape;147;p4"/>
          <p:cNvPicPr preferRelativeResize="0"/>
          <p:nvPr/>
        </p:nvPicPr>
        <p:blipFill rotWithShape="1">
          <a:blip r:embed="rId3">
            <a:alphaModFix/>
          </a:blip>
          <a:srcRect b="-4" l="0" r="-4" t="0"/>
          <a:stretch/>
        </p:blipFill>
        <p:spPr>
          <a:xfrm>
            <a:off x="7629144" y="1682496"/>
            <a:ext cx="3502152" cy="3502152"/>
          </a:xfrm>
          <a:custGeom>
            <a:rect b="b" l="l" r="r" t="t"/>
            <a:pathLst>
              <a:path extrusionOk="0" h="3502152" w="3502152">
                <a:moveTo>
                  <a:pt x="1751076" y="196996"/>
                </a:moveTo>
                <a:cubicBezTo>
                  <a:pt x="2609371" y="196996"/>
                  <a:pt x="3305156" y="892781"/>
                  <a:pt x="3305156" y="1751076"/>
                </a:cubicBezTo>
                <a:cubicBezTo>
                  <a:pt x="3305156" y="2609371"/>
                  <a:pt x="2609371" y="3305156"/>
                  <a:pt x="1751076" y="3305156"/>
                </a:cubicBezTo>
                <a:cubicBezTo>
                  <a:pt x="892781" y="3305156"/>
                  <a:pt x="196996" y="2609371"/>
                  <a:pt x="196996" y="1751076"/>
                </a:cubicBezTo>
                <a:cubicBezTo>
                  <a:pt x="196996" y="892781"/>
                  <a:pt x="892781" y="196996"/>
                  <a:pt x="1751076" y="196996"/>
                </a:cubicBezTo>
                <a:close/>
                <a:moveTo>
                  <a:pt x="1751076" y="153219"/>
                </a:moveTo>
                <a:cubicBezTo>
                  <a:pt x="868604" y="153219"/>
                  <a:pt x="153219" y="868604"/>
                  <a:pt x="153219" y="1751076"/>
                </a:cubicBezTo>
                <a:cubicBezTo>
                  <a:pt x="153219" y="2633548"/>
                  <a:pt x="868604" y="3348933"/>
                  <a:pt x="1751076" y="3348933"/>
                </a:cubicBezTo>
                <a:cubicBezTo>
                  <a:pt x="2633548" y="3348933"/>
                  <a:pt x="3348933" y="2633548"/>
                  <a:pt x="3348933" y="1751076"/>
                </a:cubicBezTo>
                <a:cubicBezTo>
                  <a:pt x="3348933" y="868604"/>
                  <a:pt x="2633548" y="153219"/>
                  <a:pt x="1751076" y="153219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4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4"/>
                  <a:pt x="783983" y="0"/>
                  <a:pt x="1751076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 txBox="1"/>
          <p:nvPr>
            <p:ph type="title"/>
          </p:nvPr>
        </p:nvSpPr>
        <p:spPr>
          <a:xfrm>
            <a:off x="1063752" y="844845"/>
            <a:ext cx="5188624" cy="1831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lang="en-US" sz="4800"/>
              <a:t>LISA ZANG</a:t>
            </a:r>
            <a:endParaRPr sz="4800"/>
          </a:p>
        </p:txBody>
      </p:sp>
      <p:sp>
        <p:nvSpPr>
          <p:cNvPr id="153" name="Google Shape;153;p5"/>
          <p:cNvSpPr txBox="1"/>
          <p:nvPr>
            <p:ph idx="1" type="body"/>
          </p:nvPr>
        </p:nvSpPr>
        <p:spPr>
          <a:xfrm>
            <a:off x="1059391" y="2379615"/>
            <a:ext cx="5514723" cy="31427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880" lvl="1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Co-founder 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MPA graduate from UW.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Various experiences in company management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HR, marketing, accounting, supplier management, and customer management</a:t>
            </a:r>
            <a:endParaRPr/>
          </a:p>
          <a:p>
            <a:pPr indent="-182880" lvl="1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Dual language = dual cultural background, which leads to: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Dual market opportunities</a:t>
            </a:r>
            <a:endParaRPr/>
          </a:p>
        </p:txBody>
      </p:sp>
      <p:pic>
        <p:nvPicPr>
          <p:cNvPr descr="A person in a blue dress standing in a hallway&#10;&#10;Description automatically generated" id="154" name="Google Shape;154;p5"/>
          <p:cNvPicPr preferRelativeResize="0"/>
          <p:nvPr/>
        </p:nvPicPr>
        <p:blipFill rotWithShape="1">
          <a:blip r:embed="rId3">
            <a:alphaModFix/>
          </a:blip>
          <a:srcRect b="22898" l="0" r="2" t="10353"/>
          <a:stretch/>
        </p:blipFill>
        <p:spPr>
          <a:xfrm>
            <a:off x="7630457" y="1682496"/>
            <a:ext cx="3502152" cy="3502152"/>
          </a:xfrm>
          <a:custGeom>
            <a:rect b="b" l="l" r="r" t="t"/>
            <a:pathLst>
              <a:path extrusionOk="0" h="3502152" w="3502152">
                <a:moveTo>
                  <a:pt x="1751076" y="196996"/>
                </a:moveTo>
                <a:cubicBezTo>
                  <a:pt x="2609371" y="196996"/>
                  <a:pt x="3305156" y="892781"/>
                  <a:pt x="3305156" y="1751076"/>
                </a:cubicBezTo>
                <a:cubicBezTo>
                  <a:pt x="3305156" y="2609371"/>
                  <a:pt x="2609371" y="3305156"/>
                  <a:pt x="1751076" y="3305156"/>
                </a:cubicBezTo>
                <a:cubicBezTo>
                  <a:pt x="892781" y="3305156"/>
                  <a:pt x="196996" y="2609371"/>
                  <a:pt x="196996" y="1751076"/>
                </a:cubicBezTo>
                <a:cubicBezTo>
                  <a:pt x="196996" y="892781"/>
                  <a:pt x="892781" y="196996"/>
                  <a:pt x="1751076" y="196996"/>
                </a:cubicBezTo>
                <a:close/>
                <a:moveTo>
                  <a:pt x="1751076" y="153219"/>
                </a:moveTo>
                <a:cubicBezTo>
                  <a:pt x="868604" y="153219"/>
                  <a:pt x="153219" y="868604"/>
                  <a:pt x="153219" y="1751076"/>
                </a:cubicBezTo>
                <a:cubicBezTo>
                  <a:pt x="153219" y="2633548"/>
                  <a:pt x="868604" y="3348933"/>
                  <a:pt x="1751076" y="3348933"/>
                </a:cubicBezTo>
                <a:cubicBezTo>
                  <a:pt x="2633548" y="3348933"/>
                  <a:pt x="3348933" y="2633548"/>
                  <a:pt x="3348933" y="1751076"/>
                </a:cubicBezTo>
                <a:cubicBezTo>
                  <a:pt x="3348933" y="868604"/>
                  <a:pt x="2633548" y="153219"/>
                  <a:pt x="1751076" y="153219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4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4"/>
                  <a:pt x="783983" y="0"/>
                  <a:pt x="1751076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/>
          <p:nvPr>
            <p:ph type="title"/>
          </p:nvPr>
        </p:nvSpPr>
        <p:spPr>
          <a:xfrm>
            <a:off x="1058078" y="766824"/>
            <a:ext cx="5188624" cy="1831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lang="en-US" sz="4800"/>
              <a:t>AMY ZHANG</a:t>
            </a:r>
            <a:endParaRPr sz="4800"/>
          </a:p>
        </p:txBody>
      </p:sp>
      <p:sp>
        <p:nvSpPr>
          <p:cNvPr id="160" name="Google Shape;160;p6"/>
          <p:cNvSpPr txBox="1"/>
          <p:nvPr>
            <p:ph idx="1" type="body"/>
          </p:nvPr>
        </p:nvSpPr>
        <p:spPr>
          <a:xfrm>
            <a:off x="1059391" y="2404934"/>
            <a:ext cx="5682488" cy="3287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Senior Advisor.- 40+ years in international aviation.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Intensive background in international aviation trade businesses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Numerous successful business cases with major aviation OEMs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Past project including Prototype flight test support; aircraft modification; AOG onsite support; Part sales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Education background in aircraft structures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30"/>
              <a:buChar char="▪"/>
            </a:pPr>
            <a:r>
              <a:rPr lang="en-US" sz="1800"/>
              <a:t>A fully-dedicated career in aviation</a:t>
            </a:r>
            <a:endParaRPr/>
          </a:p>
          <a:p>
            <a:pPr indent="-9651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</a:pPr>
            <a:r>
              <a:t/>
            </a:r>
            <a:endParaRPr/>
          </a:p>
        </p:txBody>
      </p:sp>
      <p:pic>
        <p:nvPicPr>
          <p:cNvPr descr="A person with short hair wearing a suit&#10;&#10;Description automatically generated" id="161" name="Google Shape;161;p6"/>
          <p:cNvPicPr preferRelativeResize="0"/>
          <p:nvPr/>
        </p:nvPicPr>
        <p:blipFill rotWithShape="1">
          <a:blip r:embed="rId3">
            <a:alphaModFix/>
          </a:blip>
          <a:srcRect b="4501" l="0" r="1" t="17500"/>
          <a:stretch/>
        </p:blipFill>
        <p:spPr>
          <a:xfrm>
            <a:off x="7629144" y="1682496"/>
            <a:ext cx="3502152" cy="3502152"/>
          </a:xfrm>
          <a:custGeom>
            <a:rect b="b" l="l" r="r" t="t"/>
            <a:pathLst>
              <a:path extrusionOk="0" h="3502152" w="3502152">
                <a:moveTo>
                  <a:pt x="1751076" y="196996"/>
                </a:moveTo>
                <a:cubicBezTo>
                  <a:pt x="2609371" y="196996"/>
                  <a:pt x="3305156" y="892781"/>
                  <a:pt x="3305156" y="1751076"/>
                </a:cubicBezTo>
                <a:cubicBezTo>
                  <a:pt x="3305156" y="2609371"/>
                  <a:pt x="2609371" y="3305156"/>
                  <a:pt x="1751076" y="3305156"/>
                </a:cubicBezTo>
                <a:cubicBezTo>
                  <a:pt x="892781" y="3305156"/>
                  <a:pt x="196996" y="2609371"/>
                  <a:pt x="196996" y="1751076"/>
                </a:cubicBezTo>
                <a:cubicBezTo>
                  <a:pt x="196996" y="892781"/>
                  <a:pt x="892781" y="196996"/>
                  <a:pt x="1751076" y="196996"/>
                </a:cubicBezTo>
                <a:close/>
                <a:moveTo>
                  <a:pt x="1751076" y="153219"/>
                </a:moveTo>
                <a:cubicBezTo>
                  <a:pt x="868604" y="153219"/>
                  <a:pt x="153219" y="868604"/>
                  <a:pt x="153219" y="1751076"/>
                </a:cubicBezTo>
                <a:cubicBezTo>
                  <a:pt x="153219" y="2633548"/>
                  <a:pt x="868604" y="3348933"/>
                  <a:pt x="1751076" y="3348933"/>
                </a:cubicBezTo>
                <a:cubicBezTo>
                  <a:pt x="2633548" y="3348933"/>
                  <a:pt x="3348933" y="2633548"/>
                  <a:pt x="3348933" y="1751076"/>
                </a:cubicBezTo>
                <a:cubicBezTo>
                  <a:pt x="3348933" y="868604"/>
                  <a:pt x="2633548" y="153219"/>
                  <a:pt x="1751076" y="153219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4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4"/>
                  <a:pt x="783983" y="0"/>
                  <a:pt x="1751076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 txBox="1"/>
          <p:nvPr>
            <p:ph type="title"/>
          </p:nvPr>
        </p:nvSpPr>
        <p:spPr>
          <a:xfrm>
            <a:off x="1059391" y="485482"/>
            <a:ext cx="5188624" cy="1831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ckwell"/>
              <a:buNone/>
            </a:pPr>
            <a:r>
              <a:rPr lang="en-US" sz="4800"/>
              <a:t>JULIAN LIU</a:t>
            </a:r>
            <a:endParaRPr/>
          </a:p>
        </p:txBody>
      </p:sp>
      <p:sp>
        <p:nvSpPr>
          <p:cNvPr id="167" name="Google Shape;167;p7"/>
          <p:cNvSpPr txBox="1"/>
          <p:nvPr>
            <p:ph idx="1" type="body"/>
          </p:nvPr>
        </p:nvSpPr>
        <p:spPr>
          <a:xfrm>
            <a:off x="679725" y="2004310"/>
            <a:ext cx="6139543" cy="42253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182880" lvl="0" marL="18288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5000"/>
              <a:buChar char="▪"/>
            </a:pPr>
            <a:r>
              <a:rPr lang="en-US" sz="2600"/>
              <a:t>Senior Technical Advisor- 40+ years in airline industry.</a:t>
            </a:r>
            <a:endParaRPr/>
          </a:p>
          <a:p>
            <a:pPr indent="-182879" lvl="2" marL="73152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ct val="85000"/>
              <a:buChar char="▪"/>
            </a:pPr>
            <a:r>
              <a:rPr lang="en-US" sz="2600"/>
              <a:t>CEO of many start-up Southeast Asia airlines</a:t>
            </a:r>
            <a:endParaRPr/>
          </a:p>
          <a:p>
            <a:pPr indent="-182879" lvl="2" marL="73152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85000"/>
              <a:buChar char="▪"/>
            </a:pPr>
            <a:r>
              <a:rPr lang="en-US" sz="2600"/>
              <a:t>The person-in-charge who: established a branch company of a Star-Alliance™ airline</a:t>
            </a:r>
            <a:endParaRPr/>
          </a:p>
          <a:p>
            <a:pPr indent="-182879" lvl="2" marL="73152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85000"/>
              <a:buChar char="▪"/>
            </a:pPr>
            <a:r>
              <a:rPr lang="en-US" sz="2600"/>
              <a:t>Program manager of the same airline that formed in the 90s with all B737 fleet</a:t>
            </a:r>
            <a:endParaRPr/>
          </a:p>
          <a:p>
            <a:pPr indent="-182879" lvl="2" marL="73152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85000"/>
              <a:buChar char="▪"/>
            </a:pPr>
            <a:r>
              <a:rPr lang="en-US" sz="2600"/>
              <a:t>Extensive experience in airline business</a:t>
            </a:r>
            <a:endParaRPr/>
          </a:p>
          <a:p>
            <a:pPr indent="-182879" lvl="2" marL="73152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85000"/>
              <a:buChar char="▪"/>
            </a:pPr>
            <a:r>
              <a:rPr lang="en-US" sz="2600"/>
              <a:t>Past project involved: Implementation of the SMS program in the airline. Set up the basis of the airline website in the 90s. Fleet diversify program in the early 2000s. Wide-body expansion project</a:t>
            </a:r>
            <a:endParaRPr/>
          </a:p>
          <a:p>
            <a:pPr indent="-182879" lvl="2" marL="73152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85000"/>
              <a:buChar char="▪"/>
            </a:pPr>
            <a:r>
              <a:rPr lang="en-US" sz="2600"/>
              <a:t>Educational background in vehicular automation</a:t>
            </a:r>
            <a:endParaRPr/>
          </a:p>
          <a:p>
            <a:pPr indent="-14131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None/>
            </a:pPr>
            <a:r>
              <a:t/>
            </a:r>
            <a:endParaRPr sz="1100"/>
          </a:p>
        </p:txBody>
      </p:sp>
      <p:pic>
        <p:nvPicPr>
          <p:cNvPr descr="A person in an orange shirt&#10;&#10;Description automatically generated" id="168" name="Google Shape;168;p7"/>
          <p:cNvPicPr preferRelativeResize="0"/>
          <p:nvPr/>
        </p:nvPicPr>
        <p:blipFill rotWithShape="1">
          <a:blip r:embed="rId3">
            <a:alphaModFix/>
          </a:blip>
          <a:srcRect b="4252" l="0" r="3" t="4250"/>
          <a:stretch/>
        </p:blipFill>
        <p:spPr>
          <a:xfrm>
            <a:off x="7629144" y="1682496"/>
            <a:ext cx="3502152" cy="3502152"/>
          </a:xfrm>
          <a:custGeom>
            <a:rect b="b" l="l" r="r" t="t"/>
            <a:pathLst>
              <a:path extrusionOk="0" h="3502152" w="3502152">
                <a:moveTo>
                  <a:pt x="1751076" y="196996"/>
                </a:moveTo>
                <a:cubicBezTo>
                  <a:pt x="2609371" y="196996"/>
                  <a:pt x="3305156" y="892781"/>
                  <a:pt x="3305156" y="1751076"/>
                </a:cubicBezTo>
                <a:cubicBezTo>
                  <a:pt x="3305156" y="2609371"/>
                  <a:pt x="2609371" y="3305156"/>
                  <a:pt x="1751076" y="3305156"/>
                </a:cubicBezTo>
                <a:cubicBezTo>
                  <a:pt x="892781" y="3305156"/>
                  <a:pt x="196996" y="2609371"/>
                  <a:pt x="196996" y="1751076"/>
                </a:cubicBezTo>
                <a:cubicBezTo>
                  <a:pt x="196996" y="892781"/>
                  <a:pt x="892781" y="196996"/>
                  <a:pt x="1751076" y="196996"/>
                </a:cubicBezTo>
                <a:close/>
                <a:moveTo>
                  <a:pt x="1751076" y="153219"/>
                </a:moveTo>
                <a:cubicBezTo>
                  <a:pt x="868604" y="153219"/>
                  <a:pt x="153219" y="868604"/>
                  <a:pt x="153219" y="1751076"/>
                </a:cubicBezTo>
                <a:cubicBezTo>
                  <a:pt x="153219" y="2633548"/>
                  <a:pt x="868604" y="3348933"/>
                  <a:pt x="1751076" y="3348933"/>
                </a:cubicBezTo>
                <a:cubicBezTo>
                  <a:pt x="2633548" y="3348933"/>
                  <a:pt x="3348933" y="2633548"/>
                  <a:pt x="3348933" y="1751076"/>
                </a:cubicBezTo>
                <a:cubicBezTo>
                  <a:pt x="3348933" y="868604"/>
                  <a:pt x="2633548" y="153219"/>
                  <a:pt x="1751076" y="153219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4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4"/>
                  <a:pt x="783983" y="0"/>
                  <a:pt x="1751076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en-US"/>
              <a:t>ROSE HANG</a:t>
            </a:r>
            <a:endParaRPr/>
          </a:p>
        </p:txBody>
      </p:sp>
      <p:sp>
        <p:nvSpPr>
          <p:cNvPr id="174" name="Google Shape;174;p8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/>
              <a:t>A team of professionals</a:t>
            </a:r>
            <a:endParaRPr/>
          </a:p>
          <a:p>
            <a:pPr indent="-182880" lvl="1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Rose Hang – Senior Educational Advisor. 40+ years in education.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</a:pPr>
            <a:r>
              <a:rPr lang="en-US"/>
              <a:t>Educational professional for over 35 years.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</a:pPr>
            <a:r>
              <a:rPr lang="en-US"/>
              <a:t>Specializes in Pre-K to 8</a:t>
            </a:r>
            <a:r>
              <a:rPr baseline="30000" lang="en-US"/>
              <a:t>th</a:t>
            </a:r>
            <a:r>
              <a:rPr lang="en-US"/>
              <a:t> grade education and personal development.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</a:pPr>
            <a:r>
              <a:rPr lang="en-US"/>
              <a:t>Emphasis in extra-curricular education including STEM expansion.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</a:pPr>
            <a:r>
              <a:rPr lang="en-US"/>
              <a:t>Past projects including school field trips domestically and internationally.</a:t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</a:pPr>
            <a:r>
              <a:rPr lang="en-US"/>
              <a:t>STEM implementation for school extracurricular program.</a:t>
            </a:r>
            <a:endParaRPr/>
          </a:p>
          <a:p>
            <a:pPr indent="-9651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</a:pPr>
            <a:r>
              <a:t/>
            </a:r>
            <a:endParaRPr/>
          </a:p>
          <a:p>
            <a:pPr indent="-18287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Char char="▪"/>
            </a:pPr>
            <a:r>
              <a:rPr lang="en-US"/>
              <a:t>International students may not have the luxury to visit the Museum physically, but Yanmin can bring the Museum to them in their hometown*.</a:t>
            </a:r>
            <a:endParaRPr/>
          </a:p>
          <a:p>
            <a:pPr indent="-96519" lvl="2" marL="7315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</a:pPr>
            <a:r>
              <a:t/>
            </a:r>
            <a:endParaRPr/>
          </a:p>
        </p:txBody>
      </p:sp>
      <p:sp>
        <p:nvSpPr>
          <p:cNvPr id="175" name="Google Shape;175;p8"/>
          <p:cNvSpPr txBox="1"/>
          <p:nvPr/>
        </p:nvSpPr>
        <p:spPr>
          <a:xfrm>
            <a:off x="275208" y="6434092"/>
            <a:ext cx="528221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*After an authorization from the Museum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81" name="Google Shape;181;p9"/>
          <p:cNvSpPr txBox="1"/>
          <p:nvPr>
            <p:ph type="title"/>
          </p:nvPr>
        </p:nvSpPr>
        <p:spPr>
          <a:xfrm>
            <a:off x="6550922" y="121327"/>
            <a:ext cx="4920019" cy="2021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ckwell"/>
              <a:buNone/>
            </a:pPr>
            <a:r>
              <a:rPr lang="en-US" sz="5400">
                <a:solidFill>
                  <a:schemeClr val="lt1"/>
                </a:solidFill>
              </a:rPr>
              <a:t>HOODED SWEATSHIRT (HOODIES)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0" y="3"/>
            <a:ext cx="5859484" cy="6857997"/>
          </a:xfrm>
          <a:custGeom>
            <a:rect b="b" l="l" r="r" t="t"/>
            <a:pathLst>
              <a:path extrusionOk="0" h="6857997" w="5859484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descr="A pair of sweatshirts on swingers&#10;&#10;Description automatically generated" id="183" name="Google Shape;183;p9"/>
          <p:cNvPicPr preferRelativeResize="0"/>
          <p:nvPr/>
        </p:nvPicPr>
        <p:blipFill rotWithShape="1">
          <a:blip r:embed="rId3">
            <a:alphaModFix/>
          </a:blip>
          <a:srcRect b="1" l="15580" r="33567" t="0"/>
          <a:stretch/>
        </p:blipFill>
        <p:spPr>
          <a:xfrm>
            <a:off x="1" y="2"/>
            <a:ext cx="6095695" cy="6857997"/>
          </a:xfrm>
          <a:custGeom>
            <a:rect b="b" l="l" r="r" t="t"/>
            <a:pathLst>
              <a:path extrusionOk="0" h="6857997" w="6095695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84" name="Google Shape;184;p9"/>
          <p:cNvSpPr txBox="1"/>
          <p:nvPr>
            <p:ph idx="1" type="body"/>
          </p:nvPr>
        </p:nvSpPr>
        <p:spPr>
          <a:xfrm>
            <a:off x="6550921" y="1894165"/>
            <a:ext cx="5265258" cy="3244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ood Type">
  <a:themeElements>
    <a:clrScheme name="Wood Type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ood Type">
  <a:themeElements>
    <a:clrScheme name="Wood Type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2024-03-18T21:18:41Z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0x010100183A0EDA7A02AF4E84431B824457B7B5</vt:lpwstr>
  </property>
</Properties>
</file>